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9" r:id="rId11"/>
    <p:sldId id="264" r:id="rId12"/>
    <p:sldId id="265" r:id="rId13"/>
    <p:sldId id="270" r:id="rId14"/>
    <p:sldId id="267" r:id="rId15"/>
    <p:sldId id="268" r:id="rId16"/>
  </p:sldIdLst>
  <p:sldSz cx="14630400" cy="8229600"/>
  <p:notesSz cx="8229600" cy="14630400"/>
  <p:embeddedFontLst>
    <p:embeddedFont>
      <p:font typeface="Cabin" panose="020B0604020202020204" charset="0"/>
      <p:regular r:id="rId18"/>
    </p:embeddedFont>
    <p:embeddedFont>
      <p:font typeface="Unbounde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335ABB-94EE-47FE-9B40-CFA88F7BB2DB}" v="25" dt="2025-05-23T18:39:34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98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341959"/>
            <a:ext cx="976193" cy="9367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54794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Rowan Atef   ID:231001403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7724" y="42001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Samaa Awwad   ID:231002236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485239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Injy Hatem      ID::231000596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550461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Amira mommtaz    ID: 231001071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F5CB5BC-1F1D-C902-6F3F-E3B62DCC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38" y="2565070"/>
            <a:ext cx="13879723" cy="4246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1EBDF-BDF6-6306-7E2B-7F990A94854D}"/>
              </a:ext>
            </a:extLst>
          </p:cNvPr>
          <p:cNvSpPr txBox="1"/>
          <p:nvPr/>
        </p:nvSpPr>
        <p:spPr>
          <a:xfrm>
            <a:off x="855023" y="1120990"/>
            <a:ext cx="5403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nbounded" panose="020B0604020202020204" charset="0"/>
              </a:rPr>
              <a:t>Example Data:</a:t>
            </a:r>
          </a:p>
        </p:txBody>
      </p:sp>
    </p:spTree>
    <p:extLst>
      <p:ext uri="{BB962C8B-B14F-4D97-AF65-F5344CB8AC3E}">
        <p14:creationId xmlns:p14="http://schemas.microsoft.com/office/powerpoint/2010/main" val="303984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4406"/>
            <a:ext cx="81450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 of Data coding: 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3" y="2784763"/>
            <a:ext cx="13794734" cy="192566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36" y="5450775"/>
            <a:ext cx="7492212" cy="15049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846" y="1238894"/>
            <a:ext cx="6512719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 of Data coding: 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46" y="2683373"/>
            <a:ext cx="11678791" cy="26427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D1E627-0B2D-FADA-66EF-F973CA57E228}"/>
              </a:ext>
            </a:extLst>
          </p:cNvPr>
          <p:cNvSpPr txBox="1"/>
          <p:nvPr/>
        </p:nvSpPr>
        <p:spPr>
          <a:xfrm>
            <a:off x="973776" y="785010"/>
            <a:ext cx="6519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nbounded" panose="020B0604020202020204" charset="0"/>
              </a:rPr>
              <a:t>Future Prospects: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414F9-4298-D249-128F-A6EF206D5388}"/>
              </a:ext>
            </a:extLst>
          </p:cNvPr>
          <p:cNvSpPr txBox="1"/>
          <p:nvPr/>
        </p:nvSpPr>
        <p:spPr>
          <a:xfrm>
            <a:off x="1282534" y="2481943"/>
            <a:ext cx="6365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nbounded" panose="020B0604020202020204" charset="0"/>
              </a:rPr>
              <a:t>AI-Powered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8F9BD-9708-564B-A698-00EB4AF3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1" y="2462572"/>
            <a:ext cx="542591" cy="542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5C0DC-3C96-1733-E858-D2EE6427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488" y="2484005"/>
            <a:ext cx="542591" cy="542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155102-076A-C38D-A48C-40EC55C4DBE4}"/>
              </a:ext>
            </a:extLst>
          </p:cNvPr>
          <p:cNvSpPr txBox="1"/>
          <p:nvPr/>
        </p:nvSpPr>
        <p:spPr>
          <a:xfrm>
            <a:off x="8514605" y="2471798"/>
            <a:ext cx="6365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nbounded" panose="020B0604020202020204" charset="0"/>
              </a:rPr>
              <a:t>Patient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3E3E9-565C-6C4F-4B72-07169388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1" y="4223514"/>
            <a:ext cx="542591" cy="542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0A5A5-5BDC-8C1F-2DC7-DD9B58C1A80F}"/>
              </a:ext>
            </a:extLst>
          </p:cNvPr>
          <p:cNvSpPr txBox="1"/>
          <p:nvPr/>
        </p:nvSpPr>
        <p:spPr>
          <a:xfrm>
            <a:off x="1245071" y="4259373"/>
            <a:ext cx="7101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nbounded" panose="020B0604020202020204" charset="0"/>
              </a:rPr>
              <a:t>Lab Staff Coordination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7F9CB3-F6A0-95D9-4985-29CC83C3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487" y="4213079"/>
            <a:ext cx="542591" cy="542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80AC0-E40E-A7EB-43D5-39514DA7A3AD}"/>
              </a:ext>
            </a:extLst>
          </p:cNvPr>
          <p:cNvSpPr txBox="1"/>
          <p:nvPr/>
        </p:nvSpPr>
        <p:spPr>
          <a:xfrm>
            <a:off x="8514605" y="4202421"/>
            <a:ext cx="6852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nbounded" panose="020B0604020202020204" charset="0"/>
              </a:rPr>
              <a:t>IoT Device Connectivity</a:t>
            </a:r>
          </a:p>
        </p:txBody>
      </p:sp>
      <p:pic>
        <p:nvPicPr>
          <p:cNvPr id="13" name="Graphic 12" descr="Artificial Intelligence outline">
            <a:extLst>
              <a:ext uri="{FF2B5EF4-FFF2-40B4-BE49-F238E27FC236}">
                <a16:creationId xmlns:a16="http://schemas.microsoft.com/office/drawing/2014/main" id="{A42433F2-B7CE-B6F7-9DC6-C6443987A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130" y="0"/>
            <a:ext cx="2497599" cy="2497599"/>
          </a:xfrm>
          <a:prstGeom prst="rect">
            <a:avLst/>
          </a:prstGeom>
        </p:spPr>
      </p:pic>
      <p:pic>
        <p:nvPicPr>
          <p:cNvPr id="15" name="Graphic 14" descr="Illustrator with solid fill">
            <a:extLst>
              <a:ext uri="{FF2B5EF4-FFF2-40B4-BE49-F238E27FC236}">
                <a16:creationId xmlns:a16="http://schemas.microsoft.com/office/drawing/2014/main" id="{0F7F7A5F-9556-68F5-CF50-94D6A6FE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2769" y="4987636"/>
            <a:ext cx="3364862" cy="33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24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720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Benefits and Efficiency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90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332136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Test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6885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Streamlines recording and retrieval of test results for patients.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2390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85897" y="332136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816906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relational integrity through strict database constraints.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966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5878949"/>
            <a:ext cx="28898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Decision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37448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queries enable informed business and clinical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you…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Medical Laboratory System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 closer look for  Laboratory Database system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503992"/>
            <a:ext cx="4312325" cy="538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EER Model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0" y="1409462"/>
            <a:ext cx="9918502" cy="6318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643" y="450771"/>
            <a:ext cx="6424851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Entities and Attributes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87" y="1126895"/>
            <a:ext cx="10933548" cy="68423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897" y="763875"/>
            <a:ext cx="7567612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Relationships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041439" y="2283024"/>
            <a:ext cx="45719" cy="3999024"/>
          </a:xfrm>
          <a:prstGeom prst="roundRect">
            <a:avLst>
              <a:gd name="adj" fmla="val 11082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64265" y="2521029"/>
            <a:ext cx="675561" cy="30480"/>
          </a:xfrm>
          <a:prstGeom prst="roundRect">
            <a:avLst>
              <a:gd name="adj" fmla="val 11082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88134" y="2283023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82432" y="2419677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167533" y="2360414"/>
            <a:ext cx="423517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Laboratorian to TestResult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2167533" y="2727437"/>
            <a:ext cx="6188273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(one-to-many).  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64265" y="3875008"/>
            <a:ext cx="675561" cy="30480"/>
          </a:xfrm>
          <a:prstGeom prst="roundRect">
            <a:avLst>
              <a:gd name="adj" fmla="val 11082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88134" y="3637002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82432" y="3746301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167533" y="3714393"/>
            <a:ext cx="3294936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to TestResult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2167532" y="4045506"/>
            <a:ext cx="6188273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</a:t>
            </a: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one-to-many).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64265" y="5228987"/>
            <a:ext cx="675561" cy="30480"/>
          </a:xfrm>
          <a:prstGeom prst="roundRect">
            <a:avLst>
              <a:gd name="adj" fmla="val 11082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88134" y="4904066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82432" y="5045571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167533" y="5068372"/>
            <a:ext cx="428922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MedicalTest to </a:t>
            </a:r>
            <a:r>
              <a:rPr lang="en-US" sz="32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TestResult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2125236" y="5503851"/>
            <a:ext cx="6188273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(one-to-many).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82432" y="6471594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167533" y="6422350"/>
            <a:ext cx="403264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25235" y="6951634"/>
            <a:ext cx="618827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A6AAF4-4956-B12E-EC15-2A58F64001AF}"/>
              </a:ext>
            </a:extLst>
          </p:cNvPr>
          <p:cNvSpPr txBox="1"/>
          <p:nvPr/>
        </p:nvSpPr>
        <p:spPr>
          <a:xfrm>
            <a:off x="570016" y="300268"/>
            <a:ext cx="1104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nbounded" panose="020B0604020202020204" charset="0"/>
              </a:rPr>
              <a:t>Participation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12293-F479-A141-5EBF-81AD5384E90F}"/>
              </a:ext>
            </a:extLst>
          </p:cNvPr>
          <p:cNvSpPr txBox="1"/>
          <p:nvPr/>
        </p:nvSpPr>
        <p:spPr>
          <a:xfrm>
            <a:off x="1650670" y="2383797"/>
            <a:ext cx="1252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Laboratorian (optional), 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TestResult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(mandatory)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7C8FE-089B-8528-CB47-F53F8F699782}"/>
              </a:ext>
            </a:extLst>
          </p:cNvPr>
          <p:cNvSpPr txBox="1"/>
          <p:nvPr/>
        </p:nvSpPr>
        <p:spPr>
          <a:xfrm>
            <a:off x="1486252" y="1622461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nbounded" panose="020B0604020202020204" charset="0"/>
              </a:rPr>
              <a:t>Laboratorian to </a:t>
            </a:r>
            <a:r>
              <a:rPr lang="en-US" sz="3200" dirty="0" err="1">
                <a:solidFill>
                  <a:schemeClr val="bg1"/>
                </a:solidFill>
                <a:latin typeface="Unbounded" panose="020B0604020202020204" charset="0"/>
              </a:rPr>
              <a:t>TestResult</a:t>
            </a:r>
            <a:r>
              <a:rPr lang="en-US" sz="3200" dirty="0">
                <a:solidFill>
                  <a:schemeClr val="bg1"/>
                </a:solidFill>
                <a:latin typeface="Unbounded" panose="020B0604020202020204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1BC2A-C1E8-1847-42D0-965D0ED0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3" y="1622461"/>
            <a:ext cx="627555" cy="627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99F4A-14A9-DCA2-5853-9D0BBE823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97" y="3572209"/>
            <a:ext cx="542591" cy="542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B28188-D970-BAD1-F78C-2D92744B0C65}"/>
              </a:ext>
            </a:extLst>
          </p:cNvPr>
          <p:cNvSpPr txBox="1"/>
          <p:nvPr/>
        </p:nvSpPr>
        <p:spPr>
          <a:xfrm>
            <a:off x="1650670" y="357220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nbounded" panose="020B0604020202020204" charset="0"/>
              </a:rPr>
              <a:t>Patient to </a:t>
            </a:r>
            <a:r>
              <a:rPr lang="en-US" sz="3200" dirty="0" err="1">
                <a:solidFill>
                  <a:schemeClr val="bg1"/>
                </a:solidFill>
                <a:latin typeface="Unbounded" panose="020B0604020202020204" charset="0"/>
              </a:rPr>
              <a:t>TestResult</a:t>
            </a:r>
            <a:r>
              <a:rPr lang="en-US" sz="3200" dirty="0">
                <a:solidFill>
                  <a:schemeClr val="bg1"/>
                </a:solidFill>
                <a:latin typeface="Unbounded" panose="020B0604020202020204" charset="0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CD2B5-D4BC-DC17-6DE9-F309E5E89C10}"/>
              </a:ext>
            </a:extLst>
          </p:cNvPr>
          <p:cNvSpPr txBox="1"/>
          <p:nvPr/>
        </p:nvSpPr>
        <p:spPr>
          <a:xfrm>
            <a:off x="1852549" y="4333545"/>
            <a:ext cx="1294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Patient (optional) ,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TestResult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(mandatory)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7AE088-1DFC-75D6-77EB-1E1FA7CB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4" y="5612928"/>
            <a:ext cx="542591" cy="5425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A83251-4F40-D87E-7065-896202176EA7}"/>
              </a:ext>
            </a:extLst>
          </p:cNvPr>
          <p:cNvSpPr txBox="1"/>
          <p:nvPr/>
        </p:nvSpPr>
        <p:spPr>
          <a:xfrm>
            <a:off x="1650670" y="5565040"/>
            <a:ext cx="7398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Unbounded" panose="020B0604020202020204" charset="0"/>
              </a:rPr>
              <a:t>MedicalTest</a:t>
            </a:r>
            <a:r>
              <a:rPr lang="en-US" sz="3200" dirty="0">
                <a:solidFill>
                  <a:schemeClr val="bg1"/>
                </a:solidFill>
                <a:latin typeface="Unbounded" panose="020B0604020202020204" charset="0"/>
              </a:rPr>
              <a:t> to </a:t>
            </a:r>
            <a:r>
              <a:rPr lang="en-US" sz="3200" dirty="0" err="1">
                <a:solidFill>
                  <a:schemeClr val="bg1"/>
                </a:solidFill>
                <a:latin typeface="Unbounded" panose="020B0604020202020204" charset="0"/>
              </a:rPr>
              <a:t>testResult</a:t>
            </a:r>
            <a:endParaRPr lang="en-US" sz="3200" dirty="0">
              <a:solidFill>
                <a:schemeClr val="bg1"/>
              </a:solidFill>
              <a:latin typeface="Unbounded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726FE-4344-FAAC-A08C-A29D8AD20112}"/>
              </a:ext>
            </a:extLst>
          </p:cNvPr>
          <p:cNvSpPr txBox="1"/>
          <p:nvPr/>
        </p:nvSpPr>
        <p:spPr>
          <a:xfrm>
            <a:off x="1983179" y="6259978"/>
            <a:ext cx="1193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MedicalTest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 (optional) , </a:t>
            </a:r>
            <a:r>
              <a:rPr lang="en-US" sz="2800" dirty="0" err="1">
                <a:solidFill>
                  <a:schemeClr val="bg1"/>
                </a:solidFill>
                <a:latin typeface="Unbounded" panose="020B0604020202020204" charset="0"/>
              </a:rPr>
              <a:t>TestResult</a:t>
            </a:r>
            <a:r>
              <a:rPr lang="en-US" sz="2800" dirty="0">
                <a:solidFill>
                  <a:schemeClr val="bg1"/>
                </a:solidFill>
                <a:latin typeface="Unbounded" panose="020B0604020202020204" charset="0"/>
              </a:rPr>
              <a:t>(Mandatory)</a:t>
            </a:r>
          </a:p>
        </p:txBody>
      </p:sp>
    </p:spTree>
    <p:extLst>
      <p:ext uri="{BB962C8B-B14F-4D97-AF65-F5344CB8AC3E}">
        <p14:creationId xmlns:p14="http://schemas.microsoft.com/office/powerpoint/2010/main" val="280112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844" y="1002818"/>
            <a:ext cx="122083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DDL Usage: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DCD20-5A8B-562C-9758-9E657DD2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1" y="1928291"/>
            <a:ext cx="8175647" cy="831964"/>
          </a:xfrm>
          <a:prstGeom prst="rect">
            <a:avLst/>
          </a:prstGeom>
        </p:spPr>
      </p:pic>
      <p:pic>
        <p:nvPicPr>
          <p:cNvPr id="10" name="Picture 9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7A7564F7-E5DD-6249-4193-7DD8D1B26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1" y="3689899"/>
            <a:ext cx="6798109" cy="2814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FBBA3D-E3F1-EEC0-DA23-3FF343956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689" y="3849425"/>
            <a:ext cx="5114987" cy="3828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427" y="44382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Schema: Tables and Keys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496806" y="253108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486401" y="2528219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499497" y="4375904"/>
            <a:ext cx="2806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615559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58154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5" name="Picture 1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823CB049-FB29-71FF-BDF9-9D8031978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1" y="2908435"/>
            <a:ext cx="8815851" cy="35754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841" y="563431"/>
            <a:ext cx="122539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Scripts: DDL and DML Examples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6757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DDL Scripts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3445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Define tables, keys, and constraints to structure the database.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94771" y="16300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DML Queries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94771" y="215308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Sample queries for inserting, updating, and retrieving data from the MLS database.</a:t>
            </a:r>
            <a:endParaRPr lang="en-US" sz="1850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8BD18DD-A879-380C-A1A8-358AFC9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58" y="3044527"/>
            <a:ext cx="11432315" cy="45087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226</Words>
  <Application>Microsoft Office PowerPoint</Application>
  <PresentationFormat>Custom</PresentationFormat>
  <Paragraphs>60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Cabin</vt:lpstr>
      <vt:lpstr>Unbounded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Injy Hatem Amin AbdelRehim</cp:lastModifiedBy>
  <cp:revision>5</cp:revision>
  <dcterms:created xsi:type="dcterms:W3CDTF">2025-05-22T21:35:46Z</dcterms:created>
  <dcterms:modified xsi:type="dcterms:W3CDTF">2025-05-23T19:21:21Z</dcterms:modified>
</cp:coreProperties>
</file>